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591" r:id="rId3"/>
    <p:sldId id="604" r:id="rId4"/>
    <p:sldId id="266" r:id="rId5"/>
    <p:sldId id="599" r:id="rId6"/>
    <p:sldId id="600" r:id="rId7"/>
    <p:sldId id="601" r:id="rId8"/>
    <p:sldId id="603" r:id="rId9"/>
    <p:sldId id="602" r:id="rId10"/>
    <p:sldId id="605" r:id="rId11"/>
    <p:sldId id="606" r:id="rId12"/>
    <p:sldId id="607" r:id="rId13"/>
    <p:sldId id="60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14"/>
    <p:restoredTop sz="92197"/>
  </p:normalViewPr>
  <p:slideViewPr>
    <p:cSldViewPr snapToGrid="0" snapToObjects="1">
      <p:cViewPr varScale="1">
        <p:scale>
          <a:sx n="119" d="100"/>
          <a:sy n="119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94BF3-6A15-1649-9DA1-EF9B14950B90}" type="datetimeFigureOut">
              <a:rPr lang="en-US" smtClean="0"/>
              <a:t>7/18/19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244A2-E27B-0A4E-9EB3-FD9C8264B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2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3569915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bc4da9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bc4da9f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595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bc4da9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bc4da9f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836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bc4da9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bc4da9f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724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bc4da9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bc4da9f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4882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bc4da9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bc4da9f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2555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bc4da9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bc4da9f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72082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bc4da9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bc4da9f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8388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bc4da9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bc4da9f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2122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09667" y="-123610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91937" y="1414793"/>
            <a:ext cx="11208260" cy="475343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○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990600" lvl="2" indent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Hello</a:t>
            </a:r>
          </a:p>
          <a:p>
            <a:pPr lvl="2"/>
            <a:r>
              <a:rPr lang="en-US" dirty="0"/>
              <a:t>there</a:t>
            </a:r>
          </a:p>
        </p:txBody>
      </p:sp>
      <p:sp>
        <p:nvSpPr>
          <p:cNvPr id="37" name="Google Shape;37;p7"/>
          <p:cNvSpPr/>
          <p:nvPr/>
        </p:nvSpPr>
        <p:spPr>
          <a:xfrm>
            <a:off x="0" y="784318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9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- Gold">
  <p:cSld name="Title + 3 columns - Gold">
    <p:bg>
      <p:bgPr>
        <a:solidFill>
          <a:srgbClr val="ED9E46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5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6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Gold">
  <p:cSld name="Title only - Gold">
    <p:bg>
      <p:bgPr>
        <a:solidFill>
          <a:srgbClr val="ED9E46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73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Gold">
  <p:cSld name="Caption - Gold">
    <p:bg>
      <p:bgPr>
        <a:solidFill>
          <a:srgbClr val="ED9E4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787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Gold">
  <p:cSld name="Blank - Gold">
    <p:bg>
      <p:bgPr>
        <a:solidFill>
          <a:srgbClr val="ED9E4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68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B8706-F339-874E-AF1C-6A4FB3BC3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99F66-9F18-434C-AD01-C29C70D98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D2A59-7A43-C144-A3CD-C2C01917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A96BB-FA8B-824C-916B-1815819A18CD}" type="datetimeFigureOut">
              <a:rPr lang="en-US" smtClean="0"/>
              <a:t>7/18/19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D2AA9-C551-9F4F-BD6B-36AF3E32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34252-53E2-0744-A1D0-52DD0C35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61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&quot;&quot;"/>
          <p:cNvSpPr/>
          <p:nvPr userDrawn="1"/>
        </p:nvSpPr>
        <p:spPr>
          <a:xfrm rot="16200000">
            <a:off x="5029200" y="-3048000"/>
            <a:ext cx="21336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Picture 9" descr="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518" y="5954713"/>
            <a:ext cx="240876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286000"/>
            <a:ext cx="10871200" cy="1524000"/>
          </a:xfrm>
        </p:spPr>
        <p:txBody>
          <a:bodyPr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4267200"/>
            <a:ext cx="108712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3814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19403" y="1196752"/>
            <a:ext cx="10915651" cy="0"/>
          </a:xfrm>
          <a:prstGeom prst="line">
            <a:avLst/>
          </a:prstGeom>
          <a:ln w="15875">
            <a:solidFill>
              <a:srgbClr val="D01E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1600200"/>
            <a:ext cx="11176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494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 Layout 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/>
          <p:nvPr/>
        </p:nvSpPr>
        <p:spPr>
          <a:xfrm>
            <a:off x="0" y="-83200"/>
            <a:ext cx="12192000" cy="69412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73735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Gold">
  <p:cSld name="Subtitle - Gold">
    <p:bg>
      <p:bgPr>
        <a:solidFill>
          <a:srgbClr val="ED9E46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28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Teal">
  <p:cSld name="Quote - Teal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5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5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Gold">
  <p:cSld name="Quote - Gold">
    <p:bg>
      <p:bgPr>
        <a:solidFill>
          <a:srgbClr val="ED9E4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Google Shape;30;p6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6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98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Google Shape;50;p9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61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Google Shape;58;p11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4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33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- Gold">
  <p:cSld name="Title + 1 column - Gold">
    <p:bg>
      <p:bgPr>
        <a:solidFill>
          <a:srgbClr val="ED9E46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" name="Google Shape;65;p13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5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- Gold">
  <p:cSld name="Title + 2 columns - Gold">
    <p:bg>
      <p:bgPr>
        <a:solidFill>
          <a:srgbClr val="ED9E4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09600" y="2469613"/>
            <a:ext cx="4748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6841425" y="2469500"/>
            <a:ext cx="4800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Google Shape;71;p14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26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AFD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■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FFBCE-4218-A642-B16A-42E7D6539D95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8866908" y="6218440"/>
            <a:ext cx="2426277" cy="50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1188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3" r:id="rId2"/>
    <p:sldLayoutId id="2147483664" r:id="rId3"/>
    <p:sldLayoutId id="2147483665" r:id="rId4"/>
    <p:sldLayoutId id="2147483668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3BDC-4D21-E741-B150-F1C46BEA8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3468" y="491108"/>
            <a:ext cx="9685064" cy="2787113"/>
          </a:xfrm>
        </p:spPr>
        <p:txBody>
          <a:bodyPr/>
          <a:lstStyle/>
          <a:p>
            <a:r>
              <a:rPr lang="en-US" dirty="0"/>
              <a:t>Responsive Design &amp; SASS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24E4D-2C6E-E640-B9A5-2F1D433D4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0145" y="4187463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928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342870" y="1583408"/>
            <a:ext cx="10875735" cy="4532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Nested Rules</a:t>
            </a:r>
            <a:endParaRPr lang="en-CA" dirty="0">
              <a:latin typeface="Courier New"/>
              <a:cs typeface="Courier New"/>
              <a:sym typeface="Courier New"/>
            </a:endParaRP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Variables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Functions</a:t>
            </a:r>
          </a:p>
          <a:p>
            <a:pPr marL="615948" indent="-514350">
              <a:spcBef>
                <a:spcPts val="800"/>
              </a:spcBef>
              <a:buSzPts val="2400"/>
              <a:buFont typeface="Open Sans"/>
              <a:buAutoNum type="arabicPeriod"/>
            </a:pPr>
            <a:r>
              <a:rPr lang="en-CA" dirty="0"/>
              <a:t>Operators &amp; Trigonometry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Code Flow and Control Statements (if statements)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 err="1"/>
              <a:t>Mixins</a:t>
            </a:r>
            <a:endParaRPr lang="en-CA" dirty="0"/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534600" y="164905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SASS Features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8956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49D4C-0E66-F24B-ACE4-F2F53232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Flexbox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9F2F3-E55A-C64B-9F2A-050D5709B5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427B1-3506-8E47-AB4D-2599AAEF8D6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11FB24-A635-7848-82A0-57255342452C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38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321355" y="1196133"/>
            <a:ext cx="10875735" cy="4532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558798" indent="-457200">
              <a:spcBef>
                <a:spcPts val="800"/>
              </a:spcBef>
              <a:buSzPts val="2400"/>
              <a:buFont typeface="Arial" panose="020B0604020202020204" pitchFamily="34" charset="0"/>
              <a:buChar char="•"/>
            </a:pPr>
            <a:r>
              <a:rPr lang="en-CA" dirty="0"/>
              <a:t>Flexbox Layout module</a:t>
            </a:r>
            <a:endParaRPr lang="en-CA" dirty="0">
              <a:latin typeface="Courier New"/>
              <a:cs typeface="Courier New"/>
              <a:sym typeface="Courier New"/>
            </a:endParaRPr>
          </a:p>
          <a:p>
            <a:pPr marL="558798" indent="-457200">
              <a:spcBef>
                <a:spcPts val="800"/>
              </a:spcBef>
              <a:buSzPts val="2400"/>
              <a:buFont typeface="Arial" panose="020B0604020202020204" pitchFamily="34" charset="0"/>
              <a:buChar char="•"/>
            </a:pPr>
            <a:r>
              <a:rPr lang="en-CA" dirty="0"/>
              <a:t>Ability to alter items' width/height (and order) to best fill (more efficient layout, alignment, distribution ) the available space in a container</a:t>
            </a:r>
          </a:p>
          <a:p>
            <a:pPr marL="558798" indent="-457200">
              <a:spcBef>
                <a:spcPts val="800"/>
              </a:spcBef>
              <a:buSzPts val="2400"/>
              <a:buFont typeface="Arial" panose="020B0604020202020204" pitchFamily="34" charset="0"/>
              <a:buChar char="•"/>
            </a:pPr>
            <a:r>
              <a:rPr lang="en-CA" dirty="0"/>
              <a:t>More efficient for small-scale layouts, while the Grid layout is intended for larger scale layouts</a:t>
            </a:r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534600" y="164905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Flexbox 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87587D-F433-9D48-BC38-DEEB90AFF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8048" y="4303077"/>
            <a:ext cx="7121562" cy="2029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441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116960" y="1583408"/>
            <a:ext cx="6402175" cy="4532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15948" indent="-514350">
              <a:spcBef>
                <a:spcPts val="800"/>
              </a:spcBef>
              <a:buSzPts val="2400"/>
            </a:pPr>
            <a:r>
              <a:rPr lang="en-CA" dirty="0"/>
              <a:t>Flex Container</a:t>
            </a:r>
            <a:endParaRPr lang="en-CA" dirty="0">
              <a:latin typeface="Courier New"/>
              <a:cs typeface="Courier New"/>
              <a:sym typeface="Courier New"/>
            </a:endParaRPr>
          </a:p>
          <a:p>
            <a:pPr marL="1073148" lvl="1" indent="-514350">
              <a:spcBef>
                <a:spcPts val="800"/>
              </a:spcBef>
            </a:pPr>
            <a:r>
              <a:rPr lang="en-CA" dirty="0"/>
              <a:t> display : flex</a:t>
            </a:r>
          </a:p>
          <a:p>
            <a:pPr marL="1073148" lvl="1" indent="-514350">
              <a:spcBef>
                <a:spcPts val="800"/>
              </a:spcBef>
            </a:pPr>
            <a:r>
              <a:rPr lang="en-CA" dirty="0"/>
              <a:t> flex-direction : row | column</a:t>
            </a:r>
          </a:p>
          <a:p>
            <a:pPr marL="1073148" lvl="1" indent="-514350">
              <a:spcBef>
                <a:spcPts val="800"/>
              </a:spcBef>
            </a:pPr>
            <a:r>
              <a:rPr lang="en-CA" dirty="0"/>
              <a:t> flex-wrap : wrap | </a:t>
            </a:r>
            <a:r>
              <a:rPr lang="en-CA" dirty="0" err="1"/>
              <a:t>nowrap</a:t>
            </a:r>
            <a:endParaRPr lang="en-CA" dirty="0"/>
          </a:p>
          <a:p>
            <a:pPr marL="1073148" lvl="1" indent="-514350">
              <a:spcBef>
                <a:spcPts val="800"/>
              </a:spcBef>
            </a:pPr>
            <a:r>
              <a:rPr lang="en-CA" dirty="0"/>
              <a:t> justify-content : flex-start | center</a:t>
            </a:r>
          </a:p>
          <a:p>
            <a:pPr marL="1073148" lvl="1" indent="-514350">
              <a:spcBef>
                <a:spcPts val="800"/>
              </a:spcBef>
            </a:pPr>
            <a:r>
              <a:rPr lang="en-CA" dirty="0"/>
              <a:t> align-items : flex-start | center</a:t>
            </a:r>
          </a:p>
          <a:p>
            <a:pPr marL="1073148" lvl="1" indent="-514350">
              <a:spcBef>
                <a:spcPts val="800"/>
              </a:spcBef>
            </a:pPr>
            <a:r>
              <a:rPr lang="en-CA" dirty="0"/>
              <a:t> align-content : flex-start | center</a:t>
            </a:r>
          </a:p>
          <a:p>
            <a:pPr marL="1073148" lvl="1" indent="-514350">
              <a:spcBef>
                <a:spcPts val="800"/>
              </a:spcBef>
            </a:pPr>
            <a:endParaRPr lang="en-CA" dirty="0"/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534600" y="164905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Flexbox Properties</a:t>
            </a:r>
            <a:endParaRPr dirty="0"/>
          </a:p>
        </p:txBody>
      </p:sp>
      <p:sp>
        <p:nvSpPr>
          <p:cNvPr id="4" name="Google Shape;103;p19">
            <a:extLst>
              <a:ext uri="{FF2B5EF4-FFF2-40B4-BE49-F238E27FC236}">
                <a16:creationId xmlns:a16="http://schemas.microsoft.com/office/drawing/2014/main" id="{C036DAB4-090C-8845-BF55-1425AC27314A}"/>
              </a:ext>
            </a:extLst>
          </p:cNvPr>
          <p:cNvSpPr txBox="1">
            <a:spLocks/>
          </p:cNvSpPr>
          <p:nvPr/>
        </p:nvSpPr>
        <p:spPr>
          <a:xfrm>
            <a:off x="5789825" y="1583408"/>
            <a:ext cx="6402175" cy="453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2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90600" marR="0" lvl="2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615948" indent="-514350">
              <a:spcBef>
                <a:spcPts val="800"/>
              </a:spcBef>
              <a:buSzPts val="2400"/>
            </a:pPr>
            <a:r>
              <a:rPr lang="en-CA" kern="0" dirty="0"/>
              <a:t>Flex Item</a:t>
            </a:r>
            <a:endParaRPr lang="en-CA" kern="0" dirty="0">
              <a:latin typeface="Courier New"/>
              <a:cs typeface="Courier New"/>
              <a:sym typeface="Courier New"/>
            </a:endParaRPr>
          </a:p>
          <a:p>
            <a:pPr marL="1073148" lvl="1" indent="-514350">
              <a:spcBef>
                <a:spcPts val="800"/>
              </a:spcBef>
            </a:pPr>
            <a:r>
              <a:rPr lang="en-CA" kern="0" dirty="0"/>
              <a:t> order : &lt;integer&gt;</a:t>
            </a:r>
          </a:p>
          <a:p>
            <a:pPr marL="1073148" lvl="1" indent="-514350">
              <a:spcBef>
                <a:spcPts val="800"/>
              </a:spcBef>
            </a:pPr>
            <a:r>
              <a:rPr lang="en-CA" kern="0" dirty="0"/>
              <a:t> flex-grow : &lt;integer&gt;</a:t>
            </a:r>
          </a:p>
          <a:p>
            <a:pPr marL="1073148" lvl="1" indent="-514350">
              <a:spcBef>
                <a:spcPts val="800"/>
              </a:spcBef>
            </a:pPr>
            <a:r>
              <a:rPr lang="en-CA" kern="0" dirty="0"/>
              <a:t> flew-shrink : &lt;integer&gt;</a:t>
            </a:r>
          </a:p>
          <a:p>
            <a:pPr marL="1073148" lvl="1" indent="-514350">
              <a:spcBef>
                <a:spcPts val="800"/>
              </a:spcBef>
            </a:pPr>
            <a:r>
              <a:rPr lang="en-CA" kern="0" dirty="0"/>
              <a:t> flex : (grow &amp; shrink together)</a:t>
            </a:r>
          </a:p>
          <a:p>
            <a:pPr marL="1073148" lvl="1" indent="-514350">
              <a:spcBef>
                <a:spcPts val="800"/>
              </a:spcBef>
            </a:pPr>
            <a:r>
              <a:rPr lang="en-CA" kern="0" dirty="0"/>
              <a:t> align-self : flex-start | center </a:t>
            </a:r>
          </a:p>
        </p:txBody>
      </p:sp>
    </p:spTree>
    <p:extLst>
      <p:ext uri="{BB962C8B-B14F-4D97-AF65-F5344CB8AC3E}">
        <p14:creationId xmlns:p14="http://schemas.microsoft.com/office/powerpoint/2010/main" val="3828144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b="1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78875" y="1153536"/>
            <a:ext cx="7998920" cy="4753436"/>
          </a:xfrm>
        </p:spPr>
        <p:txBody>
          <a:bodyPr/>
          <a:lstStyle/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Responsive Design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SASS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Flexbox</a:t>
            </a:r>
          </a:p>
        </p:txBody>
      </p:sp>
    </p:spTree>
    <p:extLst>
      <p:ext uri="{BB962C8B-B14F-4D97-AF65-F5344CB8AC3E}">
        <p14:creationId xmlns:p14="http://schemas.microsoft.com/office/powerpoint/2010/main" val="291602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49D4C-0E66-F24B-ACE4-F2F53232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Responsive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9F2F3-E55A-C64B-9F2A-050D5709B5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427B1-3506-8E47-AB4D-2599AAEF8D6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11FB24-A635-7848-82A0-57255342452C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480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459599" y="1308105"/>
            <a:ext cx="9082433" cy="496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dirty="0"/>
              <a:t>Number of Internet capable devices &amp; screen has </a:t>
            </a:r>
            <a:r>
              <a:rPr lang="en-CA" b="1" dirty="0"/>
              <a:t>increased</a:t>
            </a:r>
            <a:r>
              <a:rPr lang="en-CA" dirty="0"/>
              <a:t> over the last few years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b="1" dirty="0"/>
              <a:t>Challenge</a:t>
            </a:r>
            <a:r>
              <a:rPr lang="en-CA" dirty="0"/>
              <a:t> : designing web content that </a:t>
            </a:r>
            <a:r>
              <a:rPr lang="en-CA" b="1" dirty="0"/>
              <a:t>fits</a:t>
            </a:r>
            <a:r>
              <a:rPr lang="en-CA" dirty="0"/>
              <a:t> a plethora of screen widths &amp; heights (</a:t>
            </a:r>
            <a:r>
              <a:rPr lang="en-CA" b="1" dirty="0"/>
              <a:t>viewports</a:t>
            </a:r>
            <a:r>
              <a:rPr lang="en-CA" dirty="0"/>
              <a:t>)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dirty="0"/>
              <a:t>Different way of </a:t>
            </a:r>
            <a:r>
              <a:rPr lang="en-CA" b="1" dirty="0"/>
              <a:t>thinking</a:t>
            </a:r>
            <a:r>
              <a:rPr lang="en-CA" dirty="0"/>
              <a:t> : Web sites/applications </a:t>
            </a:r>
            <a:r>
              <a:rPr lang="en-CA" b="1" dirty="0"/>
              <a:t>adjust</a:t>
            </a:r>
            <a:r>
              <a:rPr lang="en-CA" dirty="0"/>
              <a:t> </a:t>
            </a:r>
            <a:r>
              <a:rPr lang="en-CA" b="1" dirty="0"/>
              <a:t>layout</a:t>
            </a:r>
            <a:r>
              <a:rPr lang="en-CA" dirty="0"/>
              <a:t> as width of screen changes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b="1" dirty="0"/>
              <a:t>Ethan Marcotte</a:t>
            </a:r>
            <a:r>
              <a:rPr lang="en-CA" dirty="0"/>
              <a:t>, 2010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b="1" dirty="0"/>
              <a:t>Responsive</a:t>
            </a:r>
            <a:r>
              <a:rPr lang="en-CA" dirty="0"/>
              <a:t> web design components : </a:t>
            </a:r>
            <a:r>
              <a:rPr lang="en-CA" b="1" dirty="0"/>
              <a:t>Fluid Grids, Media queries, Flexible images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b="1" dirty="0"/>
              <a:t>Demos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534600" y="164905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1. Principles of Responsive Web Design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199837-98E5-F74C-B6CB-97BF1DAD0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6702" y="2558885"/>
            <a:ext cx="3913632" cy="391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072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459600" y="1308105"/>
            <a:ext cx="6928752" cy="53849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b="1" dirty="0"/>
              <a:t>Grid based </a:t>
            </a:r>
            <a:r>
              <a:rPr lang="en-CA" dirty="0"/>
              <a:t>design commonly used by web designers : </a:t>
            </a:r>
            <a:r>
              <a:rPr lang="en-CA" b="1" dirty="0"/>
              <a:t>flexible</a:t>
            </a:r>
            <a:r>
              <a:rPr lang="en-CA" dirty="0"/>
              <a:t> &amp; </a:t>
            </a:r>
            <a:r>
              <a:rPr lang="en-CA" b="1" dirty="0"/>
              <a:t>respond to width </a:t>
            </a:r>
            <a:r>
              <a:rPr lang="en-CA" dirty="0"/>
              <a:t>of screen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dirty="0"/>
              <a:t>Use of </a:t>
            </a:r>
            <a:r>
              <a:rPr lang="en-CA" b="1" dirty="0"/>
              <a:t>percentages</a:t>
            </a:r>
            <a:r>
              <a:rPr lang="en-CA" dirty="0"/>
              <a:t> in CSS maintains consistency in column width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b="1" dirty="0"/>
              <a:t>Demos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534600" y="164905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2. Fluid Grids for Responsive Design 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31D661-2BFA-6043-B0A5-727FC6952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8496" y="1505457"/>
            <a:ext cx="3746640" cy="384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546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534600" y="1473010"/>
            <a:ext cx="6806832" cy="496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dirty="0"/>
              <a:t>Size-based </a:t>
            </a:r>
            <a:r>
              <a:rPr lang="en-CA" b="1" dirty="0"/>
              <a:t>conditional</a:t>
            </a:r>
            <a:r>
              <a:rPr lang="en-CA" dirty="0"/>
              <a:t> styling (CSS3) 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-CA" b="1" dirty="0"/>
              <a:t>Demos</a:t>
            </a:r>
          </a:p>
          <a:p>
            <a:pPr marL="609585" indent="-507987">
              <a:spcBef>
                <a:spcPts val="800"/>
              </a:spcBef>
              <a:buSzPts val="2400"/>
              <a:buChar char="●"/>
            </a:pP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534600" y="164905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3. Media Queries for Responsive Design</a:t>
            </a:r>
            <a:endParaRPr dirty="0"/>
          </a:p>
        </p:txBody>
      </p:sp>
      <p:pic>
        <p:nvPicPr>
          <p:cNvPr id="1026" name="Picture 2" descr="https://lh5.googleusercontent.com/ZdWDRyKEvIshO_mzewLuJIhTq06RmHh9uDTnZZktLUV0qOLucQAYOebjaIVfuBd3CxtL_8-mr773_RWr60Y2YL5MY-fSabLwef8egbl48O5_ILRFxEjCBXBk-x1E44lEjJlLNi9d">
            <a:extLst>
              <a:ext uri="{FF2B5EF4-FFF2-40B4-BE49-F238E27FC236}">
                <a16:creationId xmlns:a16="http://schemas.microsoft.com/office/drawing/2014/main" id="{FCF149F4-B764-D148-81C2-C5B4E1D490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5" t="4606" r="41378" b="849"/>
          <a:stretch/>
        </p:blipFill>
        <p:spPr bwMode="auto">
          <a:xfrm>
            <a:off x="8778240" y="0"/>
            <a:ext cx="3319920" cy="616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4.googleusercontent.com/OJ1lvUClEDjne8eSdiAwNtmpf7nAE98-nk2Jw3IAl6xizArxPG7FjPEiDvZXDr95liM2GBXvTdpYYneV1LGn-wiYX4YYhC3LdsZkwz7InJUeYmT9Gqn5mQp8UADylMmjXMppEcDB">
            <a:extLst>
              <a:ext uri="{FF2B5EF4-FFF2-40B4-BE49-F238E27FC236}">
                <a16:creationId xmlns:a16="http://schemas.microsoft.com/office/drawing/2014/main" id="{FD2E69C4-316C-BD41-BC5C-387E2FCD1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82782"/>
            <a:ext cx="8898132" cy="379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218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342870" y="1583408"/>
            <a:ext cx="10875735" cy="4532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b="1" dirty="0"/>
              <a:t>Align</a:t>
            </a:r>
            <a:r>
              <a:rPr lang="en-CA" dirty="0"/>
              <a:t> all elements to </a:t>
            </a:r>
            <a:r>
              <a:rPr lang="en-CA" b="1" dirty="0"/>
              <a:t>scalable grid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Consider </a:t>
            </a:r>
            <a:r>
              <a:rPr lang="en-CA" b="1" dirty="0"/>
              <a:t>proportions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Use </a:t>
            </a:r>
            <a:r>
              <a:rPr lang="en-CA" b="1" dirty="0"/>
              <a:t>Media Queries </a:t>
            </a:r>
            <a:r>
              <a:rPr lang="en-CA" dirty="0"/>
              <a:t>for applying </a:t>
            </a:r>
            <a:r>
              <a:rPr lang="en-CA" b="1" dirty="0"/>
              <a:t>different styles </a:t>
            </a:r>
            <a:r>
              <a:rPr lang="en-CA" dirty="0"/>
              <a:t>to application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Pay attention to </a:t>
            </a:r>
            <a:r>
              <a:rPr lang="en-CA" b="1" dirty="0"/>
              <a:t>navigation</a:t>
            </a:r>
            <a:r>
              <a:rPr lang="en-CA" dirty="0"/>
              <a:t> variations on possible devices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Design for </a:t>
            </a:r>
            <a:r>
              <a:rPr lang="en-CA" b="1" dirty="0"/>
              <a:t>smallest screen first</a:t>
            </a:r>
            <a:endParaRPr lang="en-CA" dirty="0"/>
          </a:p>
          <a:p>
            <a:pPr marL="101598" indent="0">
              <a:spcBef>
                <a:spcPts val="800"/>
              </a:spcBef>
              <a:buSzPts val="2400"/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534600" y="164905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4. Recommendations for Responsive Web Design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8857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49D4C-0E66-F24B-ACE4-F2F53232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SASS (</a:t>
            </a:r>
            <a:r>
              <a:rPr lang="en-CA" dirty="0"/>
              <a:t>Syntactically Awesome Style Sheets)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9F2F3-E55A-C64B-9F2A-050D5709B5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427B1-3506-8E47-AB4D-2599AAEF8D6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11FB24-A635-7848-82A0-57255342452C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672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342870" y="1583408"/>
            <a:ext cx="10875735" cy="4532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Programmatic generation of CSS through a Preprocessor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More intuitive &amp; concise structure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Less coding, deals with repetitive statements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Reusability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Consistency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r>
              <a:rPr lang="en-CA" dirty="0"/>
              <a:t>Syntax variations</a:t>
            </a:r>
          </a:p>
          <a:p>
            <a:pPr marL="1073148" lvl="1" indent="-514350">
              <a:spcBef>
                <a:spcPts val="800"/>
              </a:spcBef>
              <a:buAutoNum type="arabicPeriod"/>
            </a:pPr>
            <a:r>
              <a:rPr lang="en-CA" dirty="0"/>
              <a:t>SASS (.sass) Syntactically Awesome Style Sheets</a:t>
            </a:r>
          </a:p>
          <a:p>
            <a:pPr marL="1073148" lvl="1" indent="-514350">
              <a:spcBef>
                <a:spcPts val="800"/>
              </a:spcBef>
              <a:buAutoNum type="arabicPeriod"/>
            </a:pPr>
            <a:r>
              <a:rPr lang="en-CA" dirty="0"/>
              <a:t>SCSS (.</a:t>
            </a:r>
            <a:r>
              <a:rPr lang="en-CA" dirty="0" err="1"/>
              <a:t>scss</a:t>
            </a:r>
            <a:r>
              <a:rPr lang="en-CA" dirty="0"/>
              <a:t>) Sassy Cascading Style Sheets</a:t>
            </a:r>
          </a:p>
          <a:p>
            <a:pPr marL="615948" indent="-514350">
              <a:spcBef>
                <a:spcPts val="800"/>
              </a:spcBef>
              <a:buSzPts val="2400"/>
              <a:buAutoNum type="arabicPeriod"/>
            </a:pPr>
            <a:endParaRPr lang="en-CA" dirty="0"/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534600" y="164905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What does SASS do for us?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2302944"/>
      </p:ext>
    </p:extLst>
  </p:cSld>
  <p:clrMapOvr>
    <a:masterClrMapping/>
  </p:clrMapOvr>
</p:sld>
</file>

<file path=ppt/theme/theme1.xml><?xml version="1.0" encoding="utf-8"?>
<a:theme xmlns:a="http://schemas.openxmlformats.org/drawingml/2006/main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Mercutio · SlidesCarnival</Template>
  <TotalTime>4899</TotalTime>
  <Words>365</Words>
  <Application>Microsoft Macintosh PowerPoint</Application>
  <PresentationFormat>Widescreen</PresentationFormat>
  <Paragraphs>63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Courier New</vt:lpstr>
      <vt:lpstr>Montserrat</vt:lpstr>
      <vt:lpstr>Open Sans</vt:lpstr>
      <vt:lpstr>Times New Roman</vt:lpstr>
      <vt:lpstr>Wingdings</vt:lpstr>
      <vt:lpstr>Mercutio template</vt:lpstr>
      <vt:lpstr>Responsive Design &amp; SASS</vt:lpstr>
      <vt:lpstr>AGENDA</vt:lpstr>
      <vt:lpstr>Responsive Design</vt:lpstr>
      <vt:lpstr>1. Principles of Responsive Web Design</vt:lpstr>
      <vt:lpstr>2. Fluid Grids for Responsive Design </vt:lpstr>
      <vt:lpstr>3. Media Queries for Responsive Design</vt:lpstr>
      <vt:lpstr>4. Recommendations for Responsive Web Design</vt:lpstr>
      <vt:lpstr>SASS (Syntactically Awesome Style Sheets)</vt:lpstr>
      <vt:lpstr>What does SASS do for us?</vt:lpstr>
      <vt:lpstr>SASS Features</vt:lpstr>
      <vt:lpstr>Flexbox</vt:lpstr>
      <vt:lpstr>Flexbox </vt:lpstr>
      <vt:lpstr>Flexbox Properties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Trejo</dc:creator>
  <cp:lastModifiedBy>R Trejo</cp:lastModifiedBy>
  <cp:revision>52</cp:revision>
  <cp:lastPrinted>2019-06-02T22:42:30Z</cp:lastPrinted>
  <dcterms:created xsi:type="dcterms:W3CDTF">2018-11-19T00:37:35Z</dcterms:created>
  <dcterms:modified xsi:type="dcterms:W3CDTF">2019-07-18T13:46:52Z</dcterms:modified>
</cp:coreProperties>
</file>

<file path=docProps/thumbnail.jpeg>
</file>